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72" r:id="rId5"/>
    <p:sldId id="259" r:id="rId6"/>
    <p:sldId id="260" r:id="rId7"/>
    <p:sldId id="268" r:id="rId8"/>
    <p:sldId id="261" r:id="rId9"/>
    <p:sldId id="269" r:id="rId10"/>
    <p:sldId id="263" r:id="rId11"/>
    <p:sldId id="265" r:id="rId12"/>
    <p:sldId id="264" r:id="rId13"/>
    <p:sldId id="270" r:id="rId14"/>
    <p:sldId id="271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92" autoAdjust="0"/>
    <p:restoredTop sz="90510" autoAdjust="0"/>
  </p:normalViewPr>
  <p:slideViewPr>
    <p:cSldViewPr snapToGrid="0">
      <p:cViewPr varScale="1">
        <p:scale>
          <a:sx n="102" d="100"/>
          <a:sy n="102" d="100"/>
        </p:scale>
        <p:origin x="156" y="108"/>
      </p:cViewPr>
      <p:guideLst>
        <p:guide orient="horz" pos="100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92585-433D-4F45-842D-75A6983047AD}" type="doc">
      <dgm:prSet loTypeId="urn:microsoft.com/office/officeart/2005/8/layout/cycle1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de-DE"/>
        </a:p>
      </dgm:t>
    </dgm:pt>
    <dgm:pt modelId="{4E51664C-E8CB-43BD-8766-D46A7C5DC631}">
      <dgm:prSet phldrT="[Text]"/>
      <dgm:spPr/>
      <dgm:t>
        <a:bodyPr/>
        <a:lstStyle/>
        <a:p>
          <a:r>
            <a:rPr lang="de-DE" dirty="0"/>
            <a:t>Aufnahme Ausgangstext</a:t>
          </a:r>
        </a:p>
      </dgm:t>
    </dgm:pt>
    <dgm:pt modelId="{10918988-A10D-4C0D-B2B7-C0824683D5C8}" type="parTrans" cxnId="{A632540A-C311-4907-B5C0-F3F79C3C3CE7}">
      <dgm:prSet/>
      <dgm:spPr/>
      <dgm:t>
        <a:bodyPr/>
        <a:lstStyle/>
        <a:p>
          <a:endParaRPr lang="de-DE"/>
        </a:p>
      </dgm:t>
    </dgm:pt>
    <dgm:pt modelId="{EE2EDB05-B85A-44FB-AEFB-84C31B727909}" type="sibTrans" cxnId="{A632540A-C311-4907-B5C0-F3F79C3C3CE7}">
      <dgm:prSet/>
      <dgm:spPr/>
      <dgm:t>
        <a:bodyPr/>
        <a:lstStyle/>
        <a:p>
          <a:endParaRPr lang="de-DE"/>
        </a:p>
      </dgm:t>
    </dgm:pt>
    <dgm:pt modelId="{05E2F9C6-AA59-4069-870E-5BD2309B8610}">
      <dgm:prSet phldrT="[Text]"/>
      <dgm:spPr/>
      <dgm:t>
        <a:bodyPr/>
        <a:lstStyle/>
        <a:p>
          <a:r>
            <a:rPr lang="de-DE" dirty="0"/>
            <a:t>Ausgabe Zieltext</a:t>
          </a:r>
        </a:p>
      </dgm:t>
    </dgm:pt>
    <dgm:pt modelId="{A00AFEBB-68EC-42D4-8D5C-014C2EED7AD5}" type="sibTrans" cxnId="{B736FF71-46A5-405E-B6DE-1DF00DE9BACA}">
      <dgm:prSet/>
      <dgm:spPr/>
      <dgm:t>
        <a:bodyPr/>
        <a:lstStyle/>
        <a:p>
          <a:endParaRPr lang="de-DE"/>
        </a:p>
      </dgm:t>
    </dgm:pt>
    <dgm:pt modelId="{011318B0-82B0-41CA-8CD7-7BB2695912F1}" type="parTrans" cxnId="{B736FF71-46A5-405E-B6DE-1DF00DE9BACA}">
      <dgm:prSet/>
      <dgm:spPr/>
      <dgm:t>
        <a:bodyPr/>
        <a:lstStyle/>
        <a:p>
          <a:endParaRPr lang="de-DE"/>
        </a:p>
      </dgm:t>
    </dgm:pt>
    <dgm:pt modelId="{9A52AB12-4D65-48F2-B291-0E56C3A34286}">
      <dgm:prSet phldrT="[Text]"/>
      <dgm:spPr/>
      <dgm:t>
        <a:bodyPr/>
        <a:lstStyle/>
        <a:p>
          <a:r>
            <a:rPr lang="de-DE" dirty="0"/>
            <a:t>Umwandlung in Zieltext</a:t>
          </a:r>
        </a:p>
      </dgm:t>
    </dgm:pt>
    <dgm:pt modelId="{C643CF59-D7B8-4F63-98CF-29C25ECA4DB8}" type="sibTrans" cxnId="{CC87D98C-B610-4F91-A1DF-03D3E9483B3E}">
      <dgm:prSet/>
      <dgm:spPr/>
      <dgm:t>
        <a:bodyPr/>
        <a:lstStyle/>
        <a:p>
          <a:endParaRPr lang="de-DE"/>
        </a:p>
      </dgm:t>
    </dgm:pt>
    <dgm:pt modelId="{5DEE90B0-9E31-44E3-9FB5-B8E40FE93AFC}" type="parTrans" cxnId="{CC87D98C-B610-4F91-A1DF-03D3E9483B3E}">
      <dgm:prSet/>
      <dgm:spPr/>
      <dgm:t>
        <a:bodyPr/>
        <a:lstStyle/>
        <a:p>
          <a:endParaRPr lang="de-DE"/>
        </a:p>
      </dgm:t>
    </dgm:pt>
    <dgm:pt modelId="{562DA6D8-9A70-4598-928D-502F986539D2}">
      <dgm:prSet phldrT="[Text]"/>
      <dgm:spPr/>
      <dgm:t>
        <a:bodyPr/>
        <a:lstStyle/>
        <a:p>
          <a:r>
            <a:rPr lang="de-DE" dirty="0"/>
            <a:t>Aufnahme Ausgangstext</a:t>
          </a:r>
        </a:p>
      </dgm:t>
    </dgm:pt>
    <dgm:pt modelId="{32B849A0-DD77-4F45-B5E3-7813E4B2A4E4}" type="parTrans" cxnId="{D0A838CD-77D3-4BD9-A0CD-531B1776B3A1}">
      <dgm:prSet/>
      <dgm:spPr/>
      <dgm:t>
        <a:bodyPr/>
        <a:lstStyle/>
        <a:p>
          <a:endParaRPr lang="de-DE"/>
        </a:p>
      </dgm:t>
    </dgm:pt>
    <dgm:pt modelId="{C6952CEC-6D81-4E80-8B49-C4531E24E7F3}" type="sibTrans" cxnId="{D0A838CD-77D3-4BD9-A0CD-531B1776B3A1}">
      <dgm:prSet/>
      <dgm:spPr/>
      <dgm:t>
        <a:bodyPr/>
        <a:lstStyle/>
        <a:p>
          <a:endParaRPr lang="de-DE"/>
        </a:p>
      </dgm:t>
    </dgm:pt>
    <dgm:pt modelId="{B4D690BD-8657-47FE-997B-6381B6B9C6D1}">
      <dgm:prSet phldrT="[Text]"/>
      <dgm:spPr/>
      <dgm:t>
        <a:bodyPr/>
        <a:lstStyle/>
        <a:p>
          <a:r>
            <a:rPr lang="de-DE" dirty="0"/>
            <a:t>Umwandlung in Zieltext</a:t>
          </a:r>
        </a:p>
      </dgm:t>
    </dgm:pt>
    <dgm:pt modelId="{32FEC324-5DAA-43CD-AD14-712B8932992C}" type="parTrans" cxnId="{A766AD93-9F8B-49B9-B0AC-302794C8558D}">
      <dgm:prSet/>
      <dgm:spPr/>
      <dgm:t>
        <a:bodyPr/>
        <a:lstStyle/>
        <a:p>
          <a:endParaRPr lang="de-DE"/>
        </a:p>
      </dgm:t>
    </dgm:pt>
    <dgm:pt modelId="{619D6A29-5DC5-416B-A404-83A36ED3E4ED}" type="sibTrans" cxnId="{A766AD93-9F8B-49B9-B0AC-302794C8558D}">
      <dgm:prSet/>
      <dgm:spPr/>
      <dgm:t>
        <a:bodyPr/>
        <a:lstStyle/>
        <a:p>
          <a:endParaRPr lang="de-DE"/>
        </a:p>
      </dgm:t>
    </dgm:pt>
    <dgm:pt modelId="{92E3F247-433A-4F5A-B220-516C7F006924}">
      <dgm:prSet phldrT="[Text]"/>
      <dgm:spPr/>
      <dgm:t>
        <a:bodyPr/>
        <a:lstStyle/>
        <a:p>
          <a:r>
            <a:rPr lang="de-DE" dirty="0"/>
            <a:t>Ausgabe Zieltext</a:t>
          </a:r>
        </a:p>
      </dgm:t>
    </dgm:pt>
    <dgm:pt modelId="{3C85928F-39DC-4C9C-8957-6B5C46ED3A08}" type="parTrans" cxnId="{3D7AB759-DDD4-45D0-A74C-F00A5A086C50}">
      <dgm:prSet/>
      <dgm:spPr/>
      <dgm:t>
        <a:bodyPr/>
        <a:lstStyle/>
        <a:p>
          <a:endParaRPr lang="de-DE"/>
        </a:p>
      </dgm:t>
    </dgm:pt>
    <dgm:pt modelId="{1792E931-22E4-4310-A5B1-648B44948B24}" type="sibTrans" cxnId="{3D7AB759-DDD4-45D0-A74C-F00A5A086C50}">
      <dgm:prSet/>
      <dgm:spPr/>
      <dgm:t>
        <a:bodyPr/>
        <a:lstStyle/>
        <a:p>
          <a:endParaRPr lang="de-DE"/>
        </a:p>
      </dgm:t>
    </dgm:pt>
    <dgm:pt modelId="{CA663497-6893-481D-A257-88FA319BDE10}" type="pres">
      <dgm:prSet presAssocID="{67792585-433D-4F45-842D-75A6983047AD}" presName="cycle" presStyleCnt="0">
        <dgm:presLayoutVars>
          <dgm:dir/>
          <dgm:resizeHandles val="exact"/>
        </dgm:presLayoutVars>
      </dgm:prSet>
      <dgm:spPr/>
    </dgm:pt>
    <dgm:pt modelId="{178C1636-E0FD-44DD-A5CE-1345E6FB8471}" type="pres">
      <dgm:prSet presAssocID="{4E51664C-E8CB-43BD-8766-D46A7C5DC631}" presName="dummy" presStyleCnt="0"/>
      <dgm:spPr/>
    </dgm:pt>
    <dgm:pt modelId="{5D61573B-E0DE-4369-A683-5DAD0BAF4466}" type="pres">
      <dgm:prSet presAssocID="{4E51664C-E8CB-43BD-8766-D46A7C5DC631}" presName="node" presStyleLbl="revTx" presStyleIdx="0" presStyleCnt="6">
        <dgm:presLayoutVars>
          <dgm:bulletEnabled val="1"/>
        </dgm:presLayoutVars>
      </dgm:prSet>
      <dgm:spPr/>
    </dgm:pt>
    <dgm:pt modelId="{FA1CC4B7-53D9-44AE-BCFC-ADAB462CC490}" type="pres">
      <dgm:prSet presAssocID="{EE2EDB05-B85A-44FB-AEFB-84C31B727909}" presName="sibTrans" presStyleLbl="node1" presStyleIdx="0" presStyleCnt="6"/>
      <dgm:spPr/>
    </dgm:pt>
    <dgm:pt modelId="{54B58548-7842-4DAE-8B99-338226598095}" type="pres">
      <dgm:prSet presAssocID="{9A52AB12-4D65-48F2-B291-0E56C3A34286}" presName="dummy" presStyleCnt="0"/>
      <dgm:spPr/>
    </dgm:pt>
    <dgm:pt modelId="{416335E1-4E90-46D7-A137-2574F1F6EF84}" type="pres">
      <dgm:prSet presAssocID="{9A52AB12-4D65-48F2-B291-0E56C3A34286}" presName="node" presStyleLbl="revTx" presStyleIdx="1" presStyleCnt="6">
        <dgm:presLayoutVars>
          <dgm:bulletEnabled val="1"/>
        </dgm:presLayoutVars>
      </dgm:prSet>
      <dgm:spPr/>
    </dgm:pt>
    <dgm:pt modelId="{A534D738-0336-44D1-8071-23EF4ADF1475}" type="pres">
      <dgm:prSet presAssocID="{C643CF59-D7B8-4F63-98CF-29C25ECA4DB8}" presName="sibTrans" presStyleLbl="node1" presStyleIdx="1" presStyleCnt="6"/>
      <dgm:spPr/>
    </dgm:pt>
    <dgm:pt modelId="{D87F58EB-FC13-4DD5-9175-0971DCA55552}" type="pres">
      <dgm:prSet presAssocID="{05E2F9C6-AA59-4069-870E-5BD2309B8610}" presName="dummy" presStyleCnt="0"/>
      <dgm:spPr/>
    </dgm:pt>
    <dgm:pt modelId="{9DDC14B6-6F20-4755-9D22-66FDCF3B5059}" type="pres">
      <dgm:prSet presAssocID="{05E2F9C6-AA59-4069-870E-5BD2309B8610}" presName="node" presStyleLbl="revTx" presStyleIdx="2" presStyleCnt="6">
        <dgm:presLayoutVars>
          <dgm:bulletEnabled val="1"/>
        </dgm:presLayoutVars>
      </dgm:prSet>
      <dgm:spPr/>
    </dgm:pt>
    <dgm:pt modelId="{17256F10-CE9B-4C54-8E40-A140544FEA38}" type="pres">
      <dgm:prSet presAssocID="{A00AFEBB-68EC-42D4-8D5C-014C2EED7AD5}" presName="sibTrans" presStyleLbl="node1" presStyleIdx="2" presStyleCnt="6"/>
      <dgm:spPr/>
    </dgm:pt>
    <dgm:pt modelId="{C1B9B42E-7980-477C-95F2-55FCCF41A246}" type="pres">
      <dgm:prSet presAssocID="{562DA6D8-9A70-4598-928D-502F986539D2}" presName="dummy" presStyleCnt="0"/>
      <dgm:spPr/>
    </dgm:pt>
    <dgm:pt modelId="{0634EDDC-845F-4D1E-9A1C-9BAA135E93C7}" type="pres">
      <dgm:prSet presAssocID="{562DA6D8-9A70-4598-928D-502F986539D2}" presName="node" presStyleLbl="revTx" presStyleIdx="3" presStyleCnt="6">
        <dgm:presLayoutVars>
          <dgm:bulletEnabled val="1"/>
        </dgm:presLayoutVars>
      </dgm:prSet>
      <dgm:spPr/>
    </dgm:pt>
    <dgm:pt modelId="{EBDF0DFA-46B1-4111-AE2E-BEE2E5075007}" type="pres">
      <dgm:prSet presAssocID="{C6952CEC-6D81-4E80-8B49-C4531E24E7F3}" presName="sibTrans" presStyleLbl="node1" presStyleIdx="3" presStyleCnt="6"/>
      <dgm:spPr/>
    </dgm:pt>
    <dgm:pt modelId="{D8DDE106-758F-4AC5-9FA2-83FC1DDACE40}" type="pres">
      <dgm:prSet presAssocID="{B4D690BD-8657-47FE-997B-6381B6B9C6D1}" presName="dummy" presStyleCnt="0"/>
      <dgm:spPr/>
    </dgm:pt>
    <dgm:pt modelId="{AD50DCB8-D73C-4144-865E-1C96751DE098}" type="pres">
      <dgm:prSet presAssocID="{B4D690BD-8657-47FE-997B-6381B6B9C6D1}" presName="node" presStyleLbl="revTx" presStyleIdx="4" presStyleCnt="6">
        <dgm:presLayoutVars>
          <dgm:bulletEnabled val="1"/>
        </dgm:presLayoutVars>
      </dgm:prSet>
      <dgm:spPr/>
    </dgm:pt>
    <dgm:pt modelId="{CC7CFFF1-CCCB-4007-8449-2B390878DA11}" type="pres">
      <dgm:prSet presAssocID="{619D6A29-5DC5-416B-A404-83A36ED3E4ED}" presName="sibTrans" presStyleLbl="node1" presStyleIdx="4" presStyleCnt="6"/>
      <dgm:spPr/>
    </dgm:pt>
    <dgm:pt modelId="{6D468A33-FC42-45A4-BE42-FA445CB7CEE5}" type="pres">
      <dgm:prSet presAssocID="{92E3F247-433A-4F5A-B220-516C7F006924}" presName="dummy" presStyleCnt="0"/>
      <dgm:spPr/>
    </dgm:pt>
    <dgm:pt modelId="{088BCBD4-CBD9-4709-B0B2-32F3CD4F884D}" type="pres">
      <dgm:prSet presAssocID="{92E3F247-433A-4F5A-B220-516C7F006924}" presName="node" presStyleLbl="revTx" presStyleIdx="5" presStyleCnt="6">
        <dgm:presLayoutVars>
          <dgm:bulletEnabled val="1"/>
        </dgm:presLayoutVars>
      </dgm:prSet>
      <dgm:spPr/>
    </dgm:pt>
    <dgm:pt modelId="{A88E8667-7968-4012-9C9E-80E7591975C1}" type="pres">
      <dgm:prSet presAssocID="{1792E931-22E4-4310-A5B1-648B44948B24}" presName="sibTrans" presStyleLbl="node1" presStyleIdx="5" presStyleCnt="6"/>
      <dgm:spPr/>
    </dgm:pt>
  </dgm:ptLst>
  <dgm:cxnLst>
    <dgm:cxn modelId="{950B9600-7B30-4DB5-8F63-D6D007B40724}" type="presOf" srcId="{EE2EDB05-B85A-44FB-AEFB-84C31B727909}" destId="{FA1CC4B7-53D9-44AE-BCFC-ADAB462CC490}" srcOrd="0" destOrd="0" presId="urn:microsoft.com/office/officeart/2005/8/layout/cycle1"/>
    <dgm:cxn modelId="{A632540A-C311-4907-B5C0-F3F79C3C3CE7}" srcId="{67792585-433D-4F45-842D-75A6983047AD}" destId="{4E51664C-E8CB-43BD-8766-D46A7C5DC631}" srcOrd="0" destOrd="0" parTransId="{10918988-A10D-4C0D-B2B7-C0824683D5C8}" sibTransId="{EE2EDB05-B85A-44FB-AEFB-84C31B727909}"/>
    <dgm:cxn modelId="{C7BF6424-F886-4B8B-8589-FE9388F8631E}" type="presOf" srcId="{C6952CEC-6D81-4E80-8B49-C4531E24E7F3}" destId="{EBDF0DFA-46B1-4111-AE2E-BEE2E5075007}" srcOrd="0" destOrd="0" presId="urn:microsoft.com/office/officeart/2005/8/layout/cycle1"/>
    <dgm:cxn modelId="{C60AC140-FDA7-4C6C-92FF-9F7BBCDEC6D0}" type="presOf" srcId="{C643CF59-D7B8-4F63-98CF-29C25ECA4DB8}" destId="{A534D738-0336-44D1-8071-23EF4ADF1475}" srcOrd="0" destOrd="0" presId="urn:microsoft.com/office/officeart/2005/8/layout/cycle1"/>
    <dgm:cxn modelId="{FCA40E62-0488-4C53-8D2A-581D00349ECE}" type="presOf" srcId="{1792E931-22E4-4310-A5B1-648B44948B24}" destId="{A88E8667-7968-4012-9C9E-80E7591975C1}" srcOrd="0" destOrd="0" presId="urn:microsoft.com/office/officeart/2005/8/layout/cycle1"/>
    <dgm:cxn modelId="{87D0B748-C6E4-4C1A-8D0C-0FA36E5E101C}" type="presOf" srcId="{9A52AB12-4D65-48F2-B291-0E56C3A34286}" destId="{416335E1-4E90-46D7-A137-2574F1F6EF84}" srcOrd="0" destOrd="0" presId="urn:microsoft.com/office/officeart/2005/8/layout/cycle1"/>
    <dgm:cxn modelId="{B736FF71-46A5-405E-B6DE-1DF00DE9BACA}" srcId="{67792585-433D-4F45-842D-75A6983047AD}" destId="{05E2F9C6-AA59-4069-870E-5BD2309B8610}" srcOrd="2" destOrd="0" parTransId="{011318B0-82B0-41CA-8CD7-7BB2695912F1}" sibTransId="{A00AFEBB-68EC-42D4-8D5C-014C2EED7AD5}"/>
    <dgm:cxn modelId="{67A40177-681C-4C36-875B-712C60463AFD}" type="presOf" srcId="{562DA6D8-9A70-4598-928D-502F986539D2}" destId="{0634EDDC-845F-4D1E-9A1C-9BAA135E93C7}" srcOrd="0" destOrd="0" presId="urn:microsoft.com/office/officeart/2005/8/layout/cycle1"/>
    <dgm:cxn modelId="{3D7AB759-DDD4-45D0-A74C-F00A5A086C50}" srcId="{67792585-433D-4F45-842D-75A6983047AD}" destId="{92E3F247-433A-4F5A-B220-516C7F006924}" srcOrd="5" destOrd="0" parTransId="{3C85928F-39DC-4C9C-8957-6B5C46ED3A08}" sibTransId="{1792E931-22E4-4310-A5B1-648B44948B24}"/>
    <dgm:cxn modelId="{CC87D98C-B610-4F91-A1DF-03D3E9483B3E}" srcId="{67792585-433D-4F45-842D-75A6983047AD}" destId="{9A52AB12-4D65-48F2-B291-0E56C3A34286}" srcOrd="1" destOrd="0" parTransId="{5DEE90B0-9E31-44E3-9FB5-B8E40FE93AFC}" sibTransId="{C643CF59-D7B8-4F63-98CF-29C25ECA4DB8}"/>
    <dgm:cxn modelId="{C9FFA590-C101-45F3-9466-34081EDB50D4}" type="presOf" srcId="{92E3F247-433A-4F5A-B220-516C7F006924}" destId="{088BCBD4-CBD9-4709-B0B2-32F3CD4F884D}" srcOrd="0" destOrd="0" presId="urn:microsoft.com/office/officeart/2005/8/layout/cycle1"/>
    <dgm:cxn modelId="{03197A93-063B-40CD-9887-7CCA1A300042}" type="presOf" srcId="{4E51664C-E8CB-43BD-8766-D46A7C5DC631}" destId="{5D61573B-E0DE-4369-A683-5DAD0BAF4466}" srcOrd="0" destOrd="0" presId="urn:microsoft.com/office/officeart/2005/8/layout/cycle1"/>
    <dgm:cxn modelId="{A766AD93-9F8B-49B9-B0AC-302794C8558D}" srcId="{67792585-433D-4F45-842D-75A6983047AD}" destId="{B4D690BD-8657-47FE-997B-6381B6B9C6D1}" srcOrd="4" destOrd="0" parTransId="{32FEC324-5DAA-43CD-AD14-712B8932992C}" sibTransId="{619D6A29-5DC5-416B-A404-83A36ED3E4ED}"/>
    <dgm:cxn modelId="{3D0D48A3-2AE0-4A0C-B6C2-9C78DCB9FF27}" type="presOf" srcId="{B4D690BD-8657-47FE-997B-6381B6B9C6D1}" destId="{AD50DCB8-D73C-4144-865E-1C96751DE098}" srcOrd="0" destOrd="0" presId="urn:microsoft.com/office/officeart/2005/8/layout/cycle1"/>
    <dgm:cxn modelId="{D0A838CD-77D3-4BD9-A0CD-531B1776B3A1}" srcId="{67792585-433D-4F45-842D-75A6983047AD}" destId="{562DA6D8-9A70-4598-928D-502F986539D2}" srcOrd="3" destOrd="0" parTransId="{32B849A0-DD77-4F45-B5E3-7813E4B2A4E4}" sibTransId="{C6952CEC-6D81-4E80-8B49-C4531E24E7F3}"/>
    <dgm:cxn modelId="{C499FCDB-50FE-47DF-AC67-F34A5609D220}" type="presOf" srcId="{05E2F9C6-AA59-4069-870E-5BD2309B8610}" destId="{9DDC14B6-6F20-4755-9D22-66FDCF3B5059}" srcOrd="0" destOrd="0" presId="urn:microsoft.com/office/officeart/2005/8/layout/cycle1"/>
    <dgm:cxn modelId="{C2BD0DE2-F211-4094-BF10-48FF2EE9F466}" type="presOf" srcId="{A00AFEBB-68EC-42D4-8D5C-014C2EED7AD5}" destId="{17256F10-CE9B-4C54-8E40-A140544FEA38}" srcOrd="0" destOrd="0" presId="urn:microsoft.com/office/officeart/2005/8/layout/cycle1"/>
    <dgm:cxn modelId="{E3CF84F8-EB0D-4E9F-9B31-C836CB015844}" type="presOf" srcId="{67792585-433D-4F45-842D-75A6983047AD}" destId="{CA663497-6893-481D-A257-88FA319BDE10}" srcOrd="0" destOrd="0" presId="urn:microsoft.com/office/officeart/2005/8/layout/cycle1"/>
    <dgm:cxn modelId="{210AECF9-1A40-4372-A6E0-6A7AFB6D2C47}" type="presOf" srcId="{619D6A29-5DC5-416B-A404-83A36ED3E4ED}" destId="{CC7CFFF1-CCCB-4007-8449-2B390878DA11}" srcOrd="0" destOrd="0" presId="urn:microsoft.com/office/officeart/2005/8/layout/cycle1"/>
    <dgm:cxn modelId="{6C66AF86-34B9-4A66-B76E-2E7ED3AB489E}" type="presParOf" srcId="{CA663497-6893-481D-A257-88FA319BDE10}" destId="{178C1636-E0FD-44DD-A5CE-1345E6FB8471}" srcOrd="0" destOrd="0" presId="urn:microsoft.com/office/officeart/2005/8/layout/cycle1"/>
    <dgm:cxn modelId="{74098635-AE39-478D-B79A-9834D2B96A84}" type="presParOf" srcId="{CA663497-6893-481D-A257-88FA319BDE10}" destId="{5D61573B-E0DE-4369-A683-5DAD0BAF4466}" srcOrd="1" destOrd="0" presId="urn:microsoft.com/office/officeart/2005/8/layout/cycle1"/>
    <dgm:cxn modelId="{3408E8B9-19B1-493F-BB8A-BFB12456BE34}" type="presParOf" srcId="{CA663497-6893-481D-A257-88FA319BDE10}" destId="{FA1CC4B7-53D9-44AE-BCFC-ADAB462CC490}" srcOrd="2" destOrd="0" presId="urn:microsoft.com/office/officeart/2005/8/layout/cycle1"/>
    <dgm:cxn modelId="{04DCC3F4-0F1F-45E6-914A-5866FC159B4D}" type="presParOf" srcId="{CA663497-6893-481D-A257-88FA319BDE10}" destId="{54B58548-7842-4DAE-8B99-338226598095}" srcOrd="3" destOrd="0" presId="urn:microsoft.com/office/officeart/2005/8/layout/cycle1"/>
    <dgm:cxn modelId="{B0DC0F15-8455-46FB-804B-9991231203B2}" type="presParOf" srcId="{CA663497-6893-481D-A257-88FA319BDE10}" destId="{416335E1-4E90-46D7-A137-2574F1F6EF84}" srcOrd="4" destOrd="0" presId="urn:microsoft.com/office/officeart/2005/8/layout/cycle1"/>
    <dgm:cxn modelId="{D9893227-EB88-4DA5-93BA-4144804D27DC}" type="presParOf" srcId="{CA663497-6893-481D-A257-88FA319BDE10}" destId="{A534D738-0336-44D1-8071-23EF4ADF1475}" srcOrd="5" destOrd="0" presId="urn:microsoft.com/office/officeart/2005/8/layout/cycle1"/>
    <dgm:cxn modelId="{8AB5C265-B9D3-4660-AFDC-CEC1F741C4C8}" type="presParOf" srcId="{CA663497-6893-481D-A257-88FA319BDE10}" destId="{D87F58EB-FC13-4DD5-9175-0971DCA55552}" srcOrd="6" destOrd="0" presId="urn:microsoft.com/office/officeart/2005/8/layout/cycle1"/>
    <dgm:cxn modelId="{464403D0-1657-48A9-ABF8-FCD85A7675D2}" type="presParOf" srcId="{CA663497-6893-481D-A257-88FA319BDE10}" destId="{9DDC14B6-6F20-4755-9D22-66FDCF3B5059}" srcOrd="7" destOrd="0" presId="urn:microsoft.com/office/officeart/2005/8/layout/cycle1"/>
    <dgm:cxn modelId="{FE74F091-F580-4799-87C3-12522105D6E0}" type="presParOf" srcId="{CA663497-6893-481D-A257-88FA319BDE10}" destId="{17256F10-CE9B-4C54-8E40-A140544FEA38}" srcOrd="8" destOrd="0" presId="urn:microsoft.com/office/officeart/2005/8/layout/cycle1"/>
    <dgm:cxn modelId="{7366504C-3F9C-41A5-B0E2-41A6AC6C0A72}" type="presParOf" srcId="{CA663497-6893-481D-A257-88FA319BDE10}" destId="{C1B9B42E-7980-477C-95F2-55FCCF41A246}" srcOrd="9" destOrd="0" presId="urn:microsoft.com/office/officeart/2005/8/layout/cycle1"/>
    <dgm:cxn modelId="{D8D5A30D-CD68-46BA-91BD-CFFAC30F830E}" type="presParOf" srcId="{CA663497-6893-481D-A257-88FA319BDE10}" destId="{0634EDDC-845F-4D1E-9A1C-9BAA135E93C7}" srcOrd="10" destOrd="0" presId="urn:microsoft.com/office/officeart/2005/8/layout/cycle1"/>
    <dgm:cxn modelId="{FA5BCCCF-178C-45B5-9D8C-1BAFC6A98509}" type="presParOf" srcId="{CA663497-6893-481D-A257-88FA319BDE10}" destId="{EBDF0DFA-46B1-4111-AE2E-BEE2E5075007}" srcOrd="11" destOrd="0" presId="urn:microsoft.com/office/officeart/2005/8/layout/cycle1"/>
    <dgm:cxn modelId="{CFC0F6E6-17A5-4020-BFC6-D56949CF540C}" type="presParOf" srcId="{CA663497-6893-481D-A257-88FA319BDE10}" destId="{D8DDE106-758F-4AC5-9FA2-83FC1DDACE40}" srcOrd="12" destOrd="0" presId="urn:microsoft.com/office/officeart/2005/8/layout/cycle1"/>
    <dgm:cxn modelId="{920F0CA2-4048-403B-BA62-B5D46A6DC17B}" type="presParOf" srcId="{CA663497-6893-481D-A257-88FA319BDE10}" destId="{AD50DCB8-D73C-4144-865E-1C96751DE098}" srcOrd="13" destOrd="0" presId="urn:microsoft.com/office/officeart/2005/8/layout/cycle1"/>
    <dgm:cxn modelId="{67E6FF25-9E77-4069-8BCF-642E30E06654}" type="presParOf" srcId="{CA663497-6893-481D-A257-88FA319BDE10}" destId="{CC7CFFF1-CCCB-4007-8449-2B390878DA11}" srcOrd="14" destOrd="0" presId="urn:microsoft.com/office/officeart/2005/8/layout/cycle1"/>
    <dgm:cxn modelId="{73B1D97E-D52B-4094-B919-46B0FFA9A934}" type="presParOf" srcId="{CA663497-6893-481D-A257-88FA319BDE10}" destId="{6D468A33-FC42-45A4-BE42-FA445CB7CEE5}" srcOrd="15" destOrd="0" presId="urn:microsoft.com/office/officeart/2005/8/layout/cycle1"/>
    <dgm:cxn modelId="{248AF818-7FF4-41E4-BE9B-B4E2BF804DF2}" type="presParOf" srcId="{CA663497-6893-481D-A257-88FA319BDE10}" destId="{088BCBD4-CBD9-4709-B0B2-32F3CD4F884D}" srcOrd="16" destOrd="0" presId="urn:microsoft.com/office/officeart/2005/8/layout/cycle1"/>
    <dgm:cxn modelId="{4E713507-C532-49EF-8208-D91C00E389A1}" type="presParOf" srcId="{CA663497-6893-481D-A257-88FA319BDE10}" destId="{A88E8667-7968-4012-9C9E-80E7591975C1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61573B-E0DE-4369-A683-5DAD0BAF4466}">
      <dsp:nvSpPr>
        <dsp:cNvPr id="0" name=""/>
        <dsp:cNvSpPr/>
      </dsp:nvSpPr>
      <dsp:spPr>
        <a:xfrm>
          <a:off x="6182523" y="11066"/>
          <a:ext cx="1032088" cy="1032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Aufnahme Ausgangstext</a:t>
          </a:r>
        </a:p>
      </dsp:txBody>
      <dsp:txXfrm>
        <a:off x="6182523" y="11066"/>
        <a:ext cx="1032088" cy="1032088"/>
      </dsp:txXfrm>
    </dsp:sp>
    <dsp:sp modelId="{FA1CC4B7-53D9-44AE-BCFC-ADAB462CC490}">
      <dsp:nvSpPr>
        <dsp:cNvPr id="0" name=""/>
        <dsp:cNvSpPr/>
      </dsp:nvSpPr>
      <dsp:spPr>
        <a:xfrm>
          <a:off x="3028277" y="738"/>
          <a:ext cx="5039072" cy="5039072"/>
        </a:xfrm>
        <a:prstGeom prst="circularArrow">
          <a:avLst>
            <a:gd name="adj1" fmla="val 3994"/>
            <a:gd name="adj2" fmla="val 250569"/>
            <a:gd name="adj3" fmla="val 20572009"/>
            <a:gd name="adj4" fmla="val 18984240"/>
            <a:gd name="adj5" fmla="val 466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335E1-4E90-46D7-A137-2574F1F6EF84}">
      <dsp:nvSpPr>
        <dsp:cNvPr id="0" name=""/>
        <dsp:cNvSpPr/>
      </dsp:nvSpPr>
      <dsp:spPr>
        <a:xfrm>
          <a:off x="7333277" y="2004230"/>
          <a:ext cx="1032088" cy="1032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Umwandlung in Zieltext</a:t>
          </a:r>
        </a:p>
      </dsp:txBody>
      <dsp:txXfrm>
        <a:off x="7333277" y="2004230"/>
        <a:ext cx="1032088" cy="1032088"/>
      </dsp:txXfrm>
    </dsp:sp>
    <dsp:sp modelId="{A534D738-0336-44D1-8071-23EF4ADF1475}">
      <dsp:nvSpPr>
        <dsp:cNvPr id="0" name=""/>
        <dsp:cNvSpPr/>
      </dsp:nvSpPr>
      <dsp:spPr>
        <a:xfrm>
          <a:off x="3028277" y="738"/>
          <a:ext cx="5039072" cy="5039072"/>
        </a:xfrm>
        <a:prstGeom prst="circularArrow">
          <a:avLst>
            <a:gd name="adj1" fmla="val 3994"/>
            <a:gd name="adj2" fmla="val 250569"/>
            <a:gd name="adj3" fmla="val 2365190"/>
            <a:gd name="adj4" fmla="val 777421"/>
            <a:gd name="adj5" fmla="val 466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DC14B6-6F20-4755-9D22-66FDCF3B5059}">
      <dsp:nvSpPr>
        <dsp:cNvPr id="0" name=""/>
        <dsp:cNvSpPr/>
      </dsp:nvSpPr>
      <dsp:spPr>
        <a:xfrm>
          <a:off x="6182523" y="3997394"/>
          <a:ext cx="1032088" cy="1032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Ausgabe Zieltext</a:t>
          </a:r>
        </a:p>
      </dsp:txBody>
      <dsp:txXfrm>
        <a:off x="6182523" y="3997394"/>
        <a:ext cx="1032088" cy="1032088"/>
      </dsp:txXfrm>
    </dsp:sp>
    <dsp:sp modelId="{17256F10-CE9B-4C54-8E40-A140544FEA38}">
      <dsp:nvSpPr>
        <dsp:cNvPr id="0" name=""/>
        <dsp:cNvSpPr/>
      </dsp:nvSpPr>
      <dsp:spPr>
        <a:xfrm>
          <a:off x="3028277" y="738"/>
          <a:ext cx="5039072" cy="5039072"/>
        </a:xfrm>
        <a:prstGeom prst="circularArrow">
          <a:avLst>
            <a:gd name="adj1" fmla="val 3994"/>
            <a:gd name="adj2" fmla="val 250569"/>
            <a:gd name="adj3" fmla="val 6109940"/>
            <a:gd name="adj4" fmla="val 4439490"/>
            <a:gd name="adj5" fmla="val 466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34EDDC-845F-4D1E-9A1C-9BAA135E93C7}">
      <dsp:nvSpPr>
        <dsp:cNvPr id="0" name=""/>
        <dsp:cNvSpPr/>
      </dsp:nvSpPr>
      <dsp:spPr>
        <a:xfrm>
          <a:off x="3881016" y="3997394"/>
          <a:ext cx="1032088" cy="1032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Aufnahme Ausgangstext</a:t>
          </a:r>
        </a:p>
      </dsp:txBody>
      <dsp:txXfrm>
        <a:off x="3881016" y="3997394"/>
        <a:ext cx="1032088" cy="1032088"/>
      </dsp:txXfrm>
    </dsp:sp>
    <dsp:sp modelId="{EBDF0DFA-46B1-4111-AE2E-BEE2E5075007}">
      <dsp:nvSpPr>
        <dsp:cNvPr id="0" name=""/>
        <dsp:cNvSpPr/>
      </dsp:nvSpPr>
      <dsp:spPr>
        <a:xfrm>
          <a:off x="3028277" y="738"/>
          <a:ext cx="5039072" cy="5039072"/>
        </a:xfrm>
        <a:prstGeom prst="circularArrow">
          <a:avLst>
            <a:gd name="adj1" fmla="val 3994"/>
            <a:gd name="adj2" fmla="val 250569"/>
            <a:gd name="adj3" fmla="val 9772009"/>
            <a:gd name="adj4" fmla="val 8184240"/>
            <a:gd name="adj5" fmla="val 466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50DCB8-D73C-4144-865E-1C96751DE098}">
      <dsp:nvSpPr>
        <dsp:cNvPr id="0" name=""/>
        <dsp:cNvSpPr/>
      </dsp:nvSpPr>
      <dsp:spPr>
        <a:xfrm>
          <a:off x="2730262" y="2004230"/>
          <a:ext cx="1032088" cy="1032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Umwandlung in Zieltext</a:t>
          </a:r>
        </a:p>
      </dsp:txBody>
      <dsp:txXfrm>
        <a:off x="2730262" y="2004230"/>
        <a:ext cx="1032088" cy="1032088"/>
      </dsp:txXfrm>
    </dsp:sp>
    <dsp:sp modelId="{CC7CFFF1-CCCB-4007-8449-2B390878DA11}">
      <dsp:nvSpPr>
        <dsp:cNvPr id="0" name=""/>
        <dsp:cNvSpPr/>
      </dsp:nvSpPr>
      <dsp:spPr>
        <a:xfrm>
          <a:off x="3028277" y="738"/>
          <a:ext cx="5039072" cy="5039072"/>
        </a:xfrm>
        <a:prstGeom prst="circularArrow">
          <a:avLst>
            <a:gd name="adj1" fmla="val 3994"/>
            <a:gd name="adj2" fmla="val 250569"/>
            <a:gd name="adj3" fmla="val 13165190"/>
            <a:gd name="adj4" fmla="val 11577421"/>
            <a:gd name="adj5" fmla="val 466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8BCBD4-CBD9-4709-B0B2-32F3CD4F884D}">
      <dsp:nvSpPr>
        <dsp:cNvPr id="0" name=""/>
        <dsp:cNvSpPr/>
      </dsp:nvSpPr>
      <dsp:spPr>
        <a:xfrm>
          <a:off x="3881016" y="11066"/>
          <a:ext cx="1032088" cy="1032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Ausgabe Zieltext</a:t>
          </a:r>
        </a:p>
      </dsp:txBody>
      <dsp:txXfrm>
        <a:off x="3881016" y="11066"/>
        <a:ext cx="1032088" cy="1032088"/>
      </dsp:txXfrm>
    </dsp:sp>
    <dsp:sp modelId="{A88E8667-7968-4012-9C9E-80E7591975C1}">
      <dsp:nvSpPr>
        <dsp:cNvPr id="0" name=""/>
        <dsp:cNvSpPr/>
      </dsp:nvSpPr>
      <dsp:spPr>
        <a:xfrm>
          <a:off x="3028277" y="738"/>
          <a:ext cx="5039072" cy="5039072"/>
        </a:xfrm>
        <a:prstGeom prst="circularArrow">
          <a:avLst>
            <a:gd name="adj1" fmla="val 3994"/>
            <a:gd name="adj2" fmla="val 250569"/>
            <a:gd name="adj3" fmla="val 16909940"/>
            <a:gd name="adj4" fmla="val 15239490"/>
            <a:gd name="adj5" fmla="val 466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D753C-C240-449C-B931-5F4D81964E0D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8D55A-A5A5-404A-B7E8-3630E65A0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4004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9037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visuelles Lernen: hörende </a:t>
            </a:r>
            <a:r>
              <a:rPr lang="de-DE" dirty="0" err="1"/>
              <a:t>SuS</a:t>
            </a:r>
            <a:r>
              <a:rPr lang="de-DE" dirty="0"/>
              <a:t> HÖREN Fachworte wieder und wieder – taube </a:t>
            </a:r>
            <a:r>
              <a:rPr lang="de-DE" dirty="0" err="1"/>
              <a:t>SuS</a:t>
            </a:r>
            <a:r>
              <a:rPr lang="de-DE" dirty="0"/>
              <a:t> müssen sie immer wieder visualisiert bekommen – nicht nur durch GSD, auch über Tafelbild etc. – bspw. könnten alle </a:t>
            </a:r>
            <a:r>
              <a:rPr lang="de-DE" dirty="0" err="1"/>
              <a:t>SuS</a:t>
            </a:r>
            <a:r>
              <a:rPr lang="de-DE" dirty="0"/>
              <a:t> einer Klasse Fachgebärden lernen – am Ende hilft es allen!</a:t>
            </a:r>
          </a:p>
          <a:p>
            <a:r>
              <a:rPr lang="de-DE" dirty="0"/>
              <a:t>Weltwissen: keine Informationsaufnahme „im Vorbeigehen“ möglich, Zugang zu Radio / Nachrichten / Smalltalk meist nicht gegeben; muss alles AKTIV erworben werden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95705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Lernsax</a:t>
            </a:r>
            <a:r>
              <a:rPr lang="de-DE" dirty="0"/>
              <a:t> haben (noch) nicht (mehr) alle GSD; GSD den Klassen zuordnen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1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7123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Beim Dolmetschen treten parallel folgende Efforts (Aufwände) auf:</a:t>
            </a:r>
            <a:br>
              <a:rPr lang="de-DE" dirty="0"/>
            </a:br>
            <a:r>
              <a:rPr lang="de-DE" dirty="0"/>
              <a:t>Effort Hören und Analysieren (33%)</a:t>
            </a:r>
            <a:br>
              <a:rPr lang="de-DE" dirty="0"/>
            </a:br>
            <a:r>
              <a:rPr lang="de-DE" dirty="0"/>
              <a:t>Effort Gedächtnis (33%)</a:t>
            </a:r>
          </a:p>
          <a:p>
            <a:r>
              <a:rPr lang="de-DE" dirty="0"/>
              <a:t>Effort Produktion (33%)</a:t>
            </a:r>
            <a:br>
              <a:rPr lang="de-DE" dirty="0"/>
            </a:br>
            <a:r>
              <a:rPr lang="de-DE" dirty="0"/>
              <a:t>Effort Koordination (1%)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2769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Effort Model</a:t>
            </a:r>
          </a:p>
          <a:p>
            <a:r>
              <a:rPr lang="de-DE" dirty="0"/>
              <a:t>Demand-Control-Schema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9050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Positionierung und passendes Sitzmöbel: in </a:t>
            </a:r>
            <a:r>
              <a:rPr lang="de-DE" dirty="0" err="1"/>
              <a:t>Sprecher:innennähe</a:t>
            </a:r>
            <a:r>
              <a:rPr lang="de-DE" dirty="0"/>
              <a:t>, gleicher Standort, </a:t>
            </a:r>
            <a:r>
              <a:rPr lang="de-DE" dirty="0" err="1"/>
              <a:t>Mitschüler:innen</a:t>
            </a:r>
            <a:r>
              <a:rPr lang="de-DE" dirty="0"/>
              <a:t> gleichbleibend</a:t>
            </a:r>
          </a:p>
          <a:p>
            <a:endParaRPr lang="de-DE" dirty="0"/>
          </a:p>
          <a:p>
            <a:r>
              <a:rPr lang="de-DE" dirty="0"/>
              <a:t>Lichtverhältnisse (Sonnen-, Raumlicht) </a:t>
            </a:r>
            <a:r>
              <a:rPr lang="de-DE" dirty="0" err="1"/>
              <a:t>SuS</a:t>
            </a:r>
            <a:r>
              <a:rPr lang="de-DE" dirty="0"/>
              <a:t> und GSD haben Zugriff auf Lichtschalter, kein </a:t>
            </a:r>
            <a:r>
              <a:rPr lang="de-DE" dirty="0" err="1"/>
              <a:t>Blendlicht</a:t>
            </a:r>
            <a:endParaRPr lang="de-DE" dirty="0"/>
          </a:p>
          <a:p>
            <a:endParaRPr lang="de-DE" dirty="0"/>
          </a:p>
          <a:p>
            <a:r>
              <a:rPr lang="de-DE" dirty="0"/>
              <a:t>Visualisierung (Tafelbild, Tablet)</a:t>
            </a:r>
            <a:br>
              <a:rPr lang="de-DE" dirty="0"/>
            </a:br>
            <a:endParaRPr lang="de-DE" dirty="0"/>
          </a:p>
          <a:p>
            <a:r>
              <a:rPr lang="de-DE" dirty="0"/>
              <a:t>Gebärdennamen aller Beteiligten; Infos über Klassenzusammensetzung bes. zu Schuljahresbeginn / bei Neuzusammensetzung von Klassen; wer kommt, wer geht, welche anderen Bedarfe gibt es in der Klasse, auf was stellen wir GSD uns ein (bspw. Migrationsgeschichte, </a:t>
            </a:r>
            <a:r>
              <a:rPr lang="de-DE" dirty="0" err="1"/>
              <a:t>SuS</a:t>
            </a:r>
            <a:r>
              <a:rPr lang="de-DE" dirty="0"/>
              <a:t> mit anderen Muttersprachen, sprachlichen Auffälligkeiten, die schwer zu verstehen sind,…)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6910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Störfaktoren (wie laut ist es, gibt es Nebengespräche, Lüftung, …), Geräuschkulisse, Gesprächssteuerung (Gesprächssteuerung, nachfragen, wiederholen), -disziplin (nur </a:t>
            </a:r>
            <a:r>
              <a:rPr lang="de-DE" dirty="0" err="1"/>
              <a:t>ein:e</a:t>
            </a:r>
            <a:r>
              <a:rPr lang="de-DE" dirty="0"/>
              <a:t> </a:t>
            </a:r>
            <a:r>
              <a:rPr lang="de-DE" dirty="0" err="1"/>
              <a:t>Sprecher:in</a:t>
            </a:r>
            <a:r>
              <a:rPr lang="de-DE" dirty="0"/>
              <a:t>, bei Arbeit mit FM – Anlage: </a:t>
            </a:r>
            <a:r>
              <a:rPr lang="de-DE" dirty="0" err="1"/>
              <a:t>Lehrer:innenecho</a:t>
            </a:r>
            <a:r>
              <a:rPr lang="de-DE" dirty="0"/>
              <a:t> bei </a:t>
            </a:r>
            <a:r>
              <a:rPr lang="de-DE" dirty="0" err="1"/>
              <a:t>Schüler:innenäußerungen</a:t>
            </a:r>
            <a:r>
              <a:rPr lang="de-DE" dirty="0"/>
              <a:t>)</a:t>
            </a:r>
            <a:br>
              <a:rPr lang="de-DE" dirty="0"/>
            </a:br>
            <a:endParaRPr lang="de-DE" dirty="0"/>
          </a:p>
          <a:p>
            <a:r>
              <a:rPr lang="de-DE" dirty="0"/>
              <a:t>Tonbeiträge zur Vorbereitung in Textform mitgeben / Videomaterial mit UT/DGS heraussuchen – „normalisiert“ die Existenz von DGS für alle </a:t>
            </a:r>
            <a:r>
              <a:rPr lang="de-DE" dirty="0" err="1"/>
              <a:t>SuS</a:t>
            </a:r>
            <a:endParaRPr lang="de-DE" dirty="0"/>
          </a:p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VBM notwendig (von Lehrenden und </a:t>
            </a:r>
            <a:r>
              <a:rPr lang="de-DE" dirty="0" err="1"/>
              <a:t>SuS</a:t>
            </a:r>
            <a:r>
              <a:rPr lang="de-DE" dirty="0"/>
              <a:t>) Vorträge von allen </a:t>
            </a:r>
            <a:r>
              <a:rPr lang="de-DE" dirty="0" err="1"/>
              <a:t>SuS</a:t>
            </a:r>
            <a:r>
              <a:rPr lang="de-DE" dirty="0"/>
              <a:t>; überlegen, in welcher Form, über welche Kanäle VBM und Absprachen erfolgen; </a:t>
            </a:r>
            <a:r>
              <a:rPr lang="de-DE" dirty="0" err="1"/>
              <a:t>Schüler:innenvorträge</a:t>
            </a:r>
            <a:r>
              <a:rPr lang="de-DE" dirty="0"/>
              <a:t> könnten GSD über </a:t>
            </a:r>
            <a:r>
              <a:rPr lang="de-DE" dirty="0" err="1"/>
              <a:t>Lernsax</a:t>
            </a:r>
            <a:r>
              <a:rPr lang="de-DE" dirty="0"/>
              <a:t> zugänglich gemacht werden, </a:t>
            </a:r>
            <a:r>
              <a:rPr lang="de-DE" dirty="0" err="1"/>
              <a:t>SuS</a:t>
            </a:r>
            <a:r>
              <a:rPr lang="de-DE" dirty="0"/>
              <a:t> zur Selbstständigkeit erziehen – je älter, umso mehr von allein daran denken, dass GSD auch Material brauchen) </a:t>
            </a:r>
          </a:p>
          <a:p>
            <a:endParaRPr lang="de-DE" dirty="0"/>
          </a:p>
          <a:p>
            <a:r>
              <a:rPr lang="de-DE" dirty="0"/>
              <a:t>Pausen (Raum für </a:t>
            </a:r>
            <a:r>
              <a:rPr lang="de-DE" dirty="0" err="1"/>
              <a:t>Dolmis</a:t>
            </a:r>
            <a:r>
              <a:rPr lang="de-DE" dirty="0"/>
              <a:t>?)</a:t>
            </a:r>
          </a:p>
          <a:p>
            <a:endParaRPr lang="de-DE" dirty="0"/>
          </a:p>
          <a:p>
            <a:r>
              <a:rPr lang="de-DE" dirty="0"/>
              <a:t>Austausch im Dolmetschteam: Mails, Slack, persönlich, …?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1074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Allgemeine Herausforderung im verdolmetschten Unterricht: Doppelbelastung, Aufmerksamkeitsaufteilung: auf Lehrkraft, GSD, Tafel, Buch …</a:t>
            </a:r>
          </a:p>
          <a:p>
            <a:r>
              <a:rPr lang="de-DE" dirty="0"/>
              <a:t>kein gleichzeitiges Abschreiben und Informationsaufnahme („Zuhören“ / Sehen) möglich – entw. entsprechend Zeit einplanen oder Unterrichtsmaterialien anpassen</a:t>
            </a:r>
          </a:p>
          <a:p>
            <a:endParaRPr lang="de-DE" dirty="0"/>
          </a:p>
          <a:p>
            <a:r>
              <a:rPr lang="de-DE" dirty="0"/>
              <a:t>stille Arbeitsphasen für Sehpausen </a:t>
            </a:r>
            <a:br>
              <a:rPr lang="de-DE" dirty="0"/>
            </a:br>
            <a:r>
              <a:rPr lang="de-DE" sz="1050" dirty="0"/>
              <a:t>(auch Stille i.S.v. „keine / möglichst wenig Bewegung im Raum“) – Rückmeldung von </a:t>
            </a:r>
            <a:r>
              <a:rPr lang="de-DE" sz="1050" dirty="0" err="1"/>
              <a:t>gl</a:t>
            </a:r>
            <a:r>
              <a:rPr lang="de-DE" sz="1050" dirty="0"/>
              <a:t> Studierenden</a:t>
            </a:r>
          </a:p>
          <a:p>
            <a:endParaRPr lang="de-DE" dirty="0"/>
          </a:p>
          <a:p>
            <a:r>
              <a:rPr lang="de-DE" dirty="0"/>
              <a:t>saubere Gebärdenausführung mit Mundbild in angemessenem Tempo – bitte auch als </a:t>
            </a:r>
            <a:r>
              <a:rPr lang="de-DE" dirty="0" err="1"/>
              <a:t>Lehrer:in</a:t>
            </a:r>
            <a:r>
              <a:rPr lang="de-DE" dirty="0"/>
              <a:t> darauf achten und </a:t>
            </a:r>
            <a:r>
              <a:rPr lang="de-DE" dirty="0" err="1"/>
              <a:t>SuS</a:t>
            </a:r>
            <a:r>
              <a:rPr lang="de-DE" dirty="0"/>
              <a:t> zu einer sauberen Gebärdenproduktion anhalten,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switchen zwischen Sprachen /-formen (DGS, </a:t>
            </a:r>
            <a:r>
              <a:rPr lang="de-DE" dirty="0" err="1"/>
              <a:t>LbG</a:t>
            </a:r>
            <a:r>
              <a:rPr lang="de-DE" dirty="0"/>
              <a:t>) – Bsp. Deutschunterricht – vorher klar kommunizieren, was genutzt werden soll – hilft auch den GSD; bei schwerhörigen </a:t>
            </a:r>
            <a:r>
              <a:rPr lang="de-DE" dirty="0" err="1"/>
              <a:t>Schüler:innen</a:t>
            </a:r>
            <a:r>
              <a:rPr lang="de-DE" dirty="0"/>
              <a:t> Wahl lassen zw. LS und GS</a:t>
            </a:r>
          </a:p>
          <a:p>
            <a:endParaRPr lang="de-DE" dirty="0"/>
          </a:p>
          <a:p>
            <a:r>
              <a:rPr lang="de-DE" dirty="0"/>
              <a:t>Zeit zum Verstehen geben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295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Technische Hilfsmittel: inwieweit kennen </a:t>
            </a:r>
            <a:r>
              <a:rPr lang="de-DE" dirty="0" err="1"/>
              <a:t>SuS</a:t>
            </a:r>
            <a:r>
              <a:rPr lang="de-DE" dirty="0"/>
              <a:t> Möglichkeiten zur Unterstützung? S2M, Kestner,…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7472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Vor- und Nachbereitung: GSD sind keine Pädagogen, wir müssen uns vorbereiten, greifen </a:t>
            </a:r>
            <a:r>
              <a:rPr lang="de-DE" dirty="0" err="1"/>
              <a:t>z.t.</a:t>
            </a:r>
            <a:r>
              <a:rPr lang="de-DE" dirty="0"/>
              <a:t> auf eigenes Wissen aus Schulzeiten zurück… daher: je eher wir Infos haben, umso besser können wir uns vorbereiten</a:t>
            </a:r>
          </a:p>
          <a:p>
            <a:r>
              <a:rPr lang="de-DE" dirty="0" err="1"/>
              <a:t>Mitschüler:innen</a:t>
            </a:r>
            <a:r>
              <a:rPr lang="de-DE" dirty="0"/>
              <a:t> bei Gesprächsaufforderungen mit Namen ansprechen – nur Zeigen / durch Blickkontakt kann GSD nicht mitbekommen (Situation: Lehrer fordert </a:t>
            </a:r>
            <a:r>
              <a:rPr lang="de-DE" dirty="0" err="1"/>
              <a:t>gl</a:t>
            </a:r>
            <a:r>
              <a:rPr lang="de-DE" dirty="0"/>
              <a:t> S. auf, zu antworten, GSD sieht das nicht und kann sich mental nicht auf </a:t>
            </a:r>
            <a:r>
              <a:rPr lang="de-DE" dirty="0" err="1"/>
              <a:t>voicen</a:t>
            </a:r>
            <a:r>
              <a:rPr lang="de-DE" dirty="0"/>
              <a:t> einstellen, verpasst ggf. Anfang)</a:t>
            </a:r>
          </a:p>
          <a:p>
            <a:r>
              <a:rPr lang="de-DE" dirty="0"/>
              <a:t>Fachgebärden: bisher oft durch uns eingeführt, aber von </a:t>
            </a:r>
            <a:r>
              <a:rPr lang="de-DE" dirty="0" err="1"/>
              <a:t>SuS</a:t>
            </a:r>
            <a:r>
              <a:rPr lang="de-DE" dirty="0"/>
              <a:t> selten aktiv übernommen, weil zu wenig Gelegenheit dazu. Vereinheitlichen, dass alle Pädagogen, GSD und </a:t>
            </a:r>
            <a:r>
              <a:rPr lang="de-DE" dirty="0" err="1"/>
              <a:t>SuS</a:t>
            </a:r>
            <a:r>
              <a:rPr lang="de-DE" dirty="0"/>
              <a:t> die gleichen kennen und benutzen</a:t>
            </a:r>
          </a:p>
          <a:p>
            <a:r>
              <a:rPr lang="de-DE" dirty="0"/>
              <a:t>Zeitverzögerung besonders bei Spielen (</a:t>
            </a:r>
            <a:r>
              <a:rPr lang="de-DE" dirty="0" err="1"/>
              <a:t>kahoot</a:t>
            </a:r>
            <a:r>
              <a:rPr lang="de-DE" dirty="0"/>
              <a:t>!) </a:t>
            </a:r>
            <a:r>
              <a:rPr lang="de-DE" dirty="0" err="1"/>
              <a:t>u.ä.</a:t>
            </a:r>
            <a:r>
              <a:rPr lang="de-DE" dirty="0"/>
              <a:t> …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3617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Austausch zur Didaktik durch Dolmetscher:innen möglich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8D55A-A5A5-404A-B7E8-3630E65A0A72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9530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0BF4B8-E59A-23AA-647E-233DD0824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FBE1CD-DDC8-E600-7F58-B9EDA3D2E5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B94F25-C1AD-B877-0075-A84B217B1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4CA55F-841F-914B-0527-BF15B2EFC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4FE090-4CBB-C5E5-588B-726363513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353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035F96-3558-6F36-B72B-879746EC9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FDAC4CB-2010-C2C1-1BC8-1ECD59CBC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5E2BA-D964-0109-7660-048AFB249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621844-E185-2E2C-E3EB-AED65BBCE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9C198E-0FE2-D665-75C5-D800E5C8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2751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418DB75-5D89-1B1F-6335-638B98F826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506CAD4-84C7-5246-DF9C-13C5BEBBF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DBEFB6-82E4-E43B-3F03-723873E84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61905D-D84F-DC3C-4A4E-4DF212672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B4B8B9-5DA3-6D29-9EFB-7B89614B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768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EFD376-026E-B1A0-6C81-00B1AEFCC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8F2900-B55B-6D2A-06D3-7661A489E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697C50-C8D8-3631-2CF3-E7B94F5BB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AB3DE2-313E-9B51-68D3-46934BEBA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014300-D801-31E7-B9BC-6166030FA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642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E6299-80C6-D288-E169-5EE316CED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00D1904-995A-4ECB-5D59-2F0F26027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0D775C-36BB-49FD-A4F7-BEEB505B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676294-9663-E8D0-D570-138C70B72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FC28EB-3881-1FB2-2AA2-DE1AFDEAA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2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D31976-7E32-4869-79AC-0653F9D14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0A6709-6D5F-A059-D024-521B08064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1A3B57B-C52D-24C5-EB31-C6696193B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5EB94F-D01C-F0AF-6DCC-F937015CE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D2BF8B-6962-EC16-6B50-AD9CC1C71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DCCC282-99B8-B587-3517-4432E9E65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356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5F774-1A50-E8BF-D11C-FE77B521F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BA8B06-AB9A-82C3-3022-704B661EB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AE00E2-7A7A-4AEF-BB67-07F5BC065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1B0D57C-6AD6-1EDD-0976-4519FF3F16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2D6D600-8B2E-96C2-C8C0-619175403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E0B05C8-3FBB-10D6-5176-9892F70BF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DB302D-6F79-0F8B-F5EF-AB60C2D5A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C164E8B-A6EB-5469-0500-E72BDC515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292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F3E267-9AAA-C122-4741-7549FF9E7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703B81F-02B2-A7CD-9499-6B44E86B7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028168D-5A3A-363C-4F0A-FDD8A257E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7F47CC5-D417-E111-0F35-8E7C14C34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195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E712A10-1E54-7E96-B2BF-03F88B5AC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D8A7EED-0832-FDD5-73EA-E0DFBB1F3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C51FE50-9D78-11DA-E213-A608C08FC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093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FFF009-CAB6-8B32-0F6D-FF4E0E13C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656378-8161-9A9A-D9C9-8109196D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D07FF2E-11BD-671B-1F57-1F05E0880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0E8C9A6-4791-A4CE-EB64-F31546293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A0E9EA0-6EC5-8B1A-33AF-2A3C56B10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97E475F-6C17-936E-19A0-71BAC321C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2942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1739BF-FE2E-D03A-4F32-AFBFAABC3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CA01067-AD4A-E5B9-BD22-D2B90BA4B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F9202AA-BD7F-249E-7A5E-4F7851529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22E2F6-80C9-055D-B99B-33BD18EA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4FF44B-B22C-7FEE-84DF-A3AE0484E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ABCE0B-3718-3566-761C-9CDF46571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497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E4E8FE08-2BD5-549D-5B7C-AD1BE9F7281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9732" y="250955"/>
            <a:ext cx="3764844" cy="1395284"/>
          </a:xfrm>
          <a:prstGeom prst="rect">
            <a:avLst/>
          </a:prstGeom>
        </p:spPr>
      </p:pic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E20CD7A-01B0-0A99-9145-35349994D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EED46D-70AD-AE7D-2400-3083E4BCF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41270F-3EEC-CBC5-FC2F-A3A4D6EE2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50ED4-C3AC-4AED-BA16-9EB79049E2B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32406B-E4A9-0586-563D-FC19FDC655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D1F3764-DF1C-041C-0FE6-786E8B00D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14B9C-A32E-42CD-A106-3FA9F924FE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955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588147-C8EF-B07A-498E-458831573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3270" y="2235200"/>
            <a:ext cx="9144000" cy="2387600"/>
          </a:xfrm>
        </p:spPr>
        <p:txBody>
          <a:bodyPr>
            <a:normAutofit/>
          </a:bodyPr>
          <a:lstStyle/>
          <a:p>
            <a:pPr algn="r"/>
            <a:r>
              <a:rPr lang="de-DE" sz="3600" dirty="0"/>
              <a:t>Handreichung </a:t>
            </a:r>
            <a:br>
              <a:rPr lang="de-DE" sz="3600" dirty="0"/>
            </a:br>
            <a:r>
              <a:rPr lang="de-DE" sz="3600" dirty="0"/>
              <a:t>		Schule mit GSD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FA24317-E832-BDFF-64B2-116DB5E3D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3270" y="4714875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de-DE" sz="1800" dirty="0"/>
              <a:t>Berufsverband der GebärdensprachdolmetscherInnen Sachsen e.V.</a:t>
            </a:r>
          </a:p>
          <a:p>
            <a:pPr algn="r"/>
            <a:r>
              <a:rPr lang="de-DE" sz="1800" dirty="0"/>
              <a:t>Stand: 07/2024</a:t>
            </a:r>
          </a:p>
        </p:txBody>
      </p:sp>
    </p:spTree>
    <p:extLst>
      <p:ext uri="{BB962C8B-B14F-4D97-AF65-F5344CB8AC3E}">
        <p14:creationId xmlns:p14="http://schemas.microsoft.com/office/powerpoint/2010/main" val="2925757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2B35B-1B19-2919-9D8A-717A061A0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5.	Zusammenarbeit </a:t>
            </a:r>
            <a:br>
              <a:rPr lang="de-DE" dirty="0"/>
            </a:br>
            <a:r>
              <a:rPr lang="de-DE" dirty="0"/>
              <a:t>	</a:t>
            </a:r>
            <a:r>
              <a:rPr lang="de-DE" dirty="0" err="1"/>
              <a:t>Pädagog:innen</a:t>
            </a:r>
            <a:r>
              <a:rPr lang="de-DE" dirty="0"/>
              <a:t> und GSD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E8FAD2-38C9-1CC8-160F-42F15BF5F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Kommunikation, Kommunikation, Kommunikation! </a:t>
            </a:r>
          </a:p>
          <a:p>
            <a:endParaRPr lang="de-DE" dirty="0"/>
          </a:p>
          <a:p>
            <a:r>
              <a:rPr lang="de-DE" dirty="0"/>
              <a:t>Vor- und Nachbereitung, regelmäßiger Austausch </a:t>
            </a:r>
          </a:p>
          <a:p>
            <a:endParaRPr lang="de-DE" dirty="0"/>
          </a:p>
          <a:p>
            <a:r>
              <a:rPr lang="de-DE" dirty="0"/>
              <a:t>(Fach-)Wort-/Gebärdenlisten nutzen </a:t>
            </a:r>
          </a:p>
          <a:p>
            <a:endParaRPr lang="de-DE" dirty="0"/>
          </a:p>
          <a:p>
            <a:r>
              <a:rPr lang="de-DE" dirty="0" err="1"/>
              <a:t>Mitschüler:innen</a:t>
            </a:r>
            <a:r>
              <a:rPr lang="de-DE" dirty="0"/>
              <a:t> bei Gesprächsaufforderungen mit Namen ansprechen</a:t>
            </a:r>
          </a:p>
          <a:p>
            <a:endParaRPr lang="de-DE" dirty="0"/>
          </a:p>
          <a:p>
            <a:r>
              <a:rPr lang="de-DE" dirty="0"/>
              <a:t>Zeitverzögerung durch time lag beim Dolmetschen bedenken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0048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3B23E0-CFF6-2460-A0FC-2B2E5451E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	Zusammenarbeit </a:t>
            </a:r>
            <a:br>
              <a:rPr lang="de-DE" dirty="0"/>
            </a:br>
            <a:r>
              <a:rPr lang="de-DE" dirty="0"/>
              <a:t>	</a:t>
            </a:r>
            <a:r>
              <a:rPr lang="de-DE" dirty="0" err="1"/>
              <a:t>Pädagog:innen</a:t>
            </a:r>
            <a:r>
              <a:rPr lang="de-DE" dirty="0"/>
              <a:t> und GSD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7AAD3B-2FED-00ED-E97D-01BF1E631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dirty="0"/>
              <a:t>Wir sind keine </a:t>
            </a:r>
            <a:r>
              <a:rPr lang="de-DE" sz="2600" dirty="0" err="1"/>
              <a:t>Pädagog:innen</a:t>
            </a:r>
            <a:r>
              <a:rPr lang="de-DE" sz="2600" dirty="0"/>
              <a:t>! Für Absprachen und Rücksprachen stehen wir allerdings gerne zur Verfügung!</a:t>
            </a:r>
          </a:p>
          <a:p>
            <a:r>
              <a:rPr lang="de-DE" sz="2600" dirty="0"/>
              <a:t>Für die Steuerung des Unterrichtsgeschehens ist die Lehrkraft verantwortlich.</a:t>
            </a:r>
          </a:p>
          <a:p>
            <a:r>
              <a:rPr lang="de-DE" sz="2600" dirty="0"/>
              <a:t>Vorbereitungsmaterial bitte persönlich und/oder an Verteilermails (Kopien, Informationen zum Stundeninhalt, Videos, etc.)</a:t>
            </a:r>
          </a:p>
          <a:p>
            <a:r>
              <a:rPr lang="de-DE" sz="2600" dirty="0"/>
              <a:t>Klassenarbeiten etc. vor Unterrichtsbeginn aushändigen</a:t>
            </a:r>
          </a:p>
          <a:p>
            <a:r>
              <a:rPr lang="de-DE" sz="2600" dirty="0"/>
              <a:t>Nachfragen der Dolmetscher:innen im Unterricht bitte nicht als Störung ansehen.</a:t>
            </a:r>
          </a:p>
          <a:p>
            <a:r>
              <a:rPr lang="de-DE" sz="2600" dirty="0"/>
              <a:t>GSD haben Schweigepflicht.</a:t>
            </a:r>
          </a:p>
        </p:txBody>
      </p:sp>
    </p:spTree>
    <p:extLst>
      <p:ext uri="{BB962C8B-B14F-4D97-AF65-F5344CB8AC3E}">
        <p14:creationId xmlns:p14="http://schemas.microsoft.com/office/powerpoint/2010/main" val="4259484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37A114-9B12-696C-EC42-E6F8D5E9E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	Zusammenarbeit </a:t>
            </a:r>
            <a:br>
              <a:rPr lang="de-DE" dirty="0"/>
            </a:br>
            <a:r>
              <a:rPr lang="de-DE" dirty="0"/>
              <a:t>	</a:t>
            </a:r>
            <a:r>
              <a:rPr lang="de-DE" dirty="0" err="1"/>
              <a:t>Pädagog:innen</a:t>
            </a:r>
            <a:r>
              <a:rPr lang="de-DE" dirty="0"/>
              <a:t> und GSD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B693A2-3F9A-D916-E337-81A2B3770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Lernprozess hörgeschädigter </a:t>
            </a:r>
            <a:r>
              <a:rPr lang="de-DE" dirty="0" err="1"/>
              <a:t>SuS</a:t>
            </a:r>
            <a:r>
              <a:rPr lang="de-DE" dirty="0"/>
              <a:t> unterscheidet sich von dem hörender </a:t>
            </a:r>
            <a:r>
              <a:rPr lang="de-DE" dirty="0" err="1"/>
              <a:t>SuS</a:t>
            </a:r>
            <a:endParaRPr lang="de-DE" dirty="0"/>
          </a:p>
          <a:p>
            <a:endParaRPr lang="de-DE" dirty="0"/>
          </a:p>
          <a:p>
            <a:pPr lvl="1"/>
            <a:r>
              <a:rPr lang="de-DE" dirty="0"/>
              <a:t>visuelles Lernen</a:t>
            </a:r>
          </a:p>
          <a:p>
            <a:pPr lvl="1"/>
            <a:r>
              <a:rPr lang="de-DE" dirty="0"/>
              <a:t>Zugang zu Sprachen (D / DGS / weitere LS / weitere GS)</a:t>
            </a:r>
          </a:p>
          <a:p>
            <a:pPr lvl="1"/>
            <a:r>
              <a:rPr lang="de-DE" dirty="0"/>
              <a:t>Gebärdensprachkompetenz </a:t>
            </a:r>
            <a:r>
              <a:rPr lang="de-DE" dirty="0" err="1"/>
              <a:t>Schüler:innen</a:t>
            </a:r>
            <a:r>
              <a:rPr lang="de-DE" dirty="0"/>
              <a:t> unterschiedlich</a:t>
            </a:r>
          </a:p>
          <a:p>
            <a:pPr lvl="1"/>
            <a:r>
              <a:rPr lang="de-DE" dirty="0"/>
              <a:t>Weltwissen / Vorwissen meist geringer ausgeprägt; Zugang zu Wissen oft mit Barrieren verbunden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4572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37A114-9B12-696C-EC42-E6F8D5E9E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	Zusammenarbeit </a:t>
            </a:r>
            <a:br>
              <a:rPr lang="de-DE" dirty="0"/>
            </a:br>
            <a:r>
              <a:rPr lang="de-DE" dirty="0"/>
              <a:t>	</a:t>
            </a:r>
            <a:r>
              <a:rPr lang="de-DE" dirty="0" err="1"/>
              <a:t>Pädagog:innen</a:t>
            </a:r>
            <a:r>
              <a:rPr lang="de-DE" dirty="0"/>
              <a:t> und GSD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B693A2-3F9A-D916-E337-81A2B3770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DE" dirty="0"/>
              <a:t>Kontaktmöglichkeiten</a:t>
            </a:r>
          </a:p>
          <a:p>
            <a:pPr lvl="2"/>
            <a:r>
              <a:rPr lang="de-DE" dirty="0"/>
              <a:t>…</a:t>
            </a:r>
          </a:p>
          <a:p>
            <a:pPr lvl="2"/>
            <a:r>
              <a:rPr lang="de-DE" dirty="0"/>
              <a:t>…</a:t>
            </a:r>
          </a:p>
          <a:p>
            <a:pPr lvl="2"/>
            <a:r>
              <a:rPr lang="de-DE" dirty="0"/>
              <a:t>über </a:t>
            </a:r>
            <a:r>
              <a:rPr lang="de-DE" dirty="0" err="1"/>
              <a:t>Lernsax</a:t>
            </a:r>
            <a:endParaRPr lang="de-DE" dirty="0"/>
          </a:p>
          <a:p>
            <a:pPr lvl="2"/>
            <a:r>
              <a:rPr lang="de-DE" dirty="0"/>
              <a:t>und immer gern persönlich </a:t>
            </a:r>
            <a:r>
              <a:rPr lang="de-DE" dirty="0">
                <a:sym typeface="Wingdings" panose="05000000000000000000" pitchFamily="2" charset="2"/>
              </a:rPr>
              <a:t>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0823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95B961-2679-E5B4-B3AB-5CB05086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6.	Austausch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13C29D-6BD1-CAB9-96FE-3AE2D17B8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Bild1">
            <a:extLst>
              <a:ext uri="{FF2B5EF4-FFF2-40B4-BE49-F238E27FC236}">
                <a16:creationId xmlns:a16="http://schemas.microsoft.com/office/drawing/2014/main" id="{614CAE35-75F8-7120-F324-FDD3C925C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520344" y="2157413"/>
            <a:ext cx="696277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132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119215-E1EA-EF9A-72A3-F2A909409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F27F8A-DB0C-321E-C7AA-2E1A609D6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/>
              <a:t>Die </a:t>
            </a:r>
            <a:r>
              <a:rPr lang="de-DE" dirty="0" err="1"/>
              <a:t>Dolmetscher:innen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Der </a:t>
            </a:r>
            <a:r>
              <a:rPr lang="de-DE" dirty="0" err="1"/>
              <a:t>Dolmetschprozess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Arbeitsbedingungen </a:t>
            </a:r>
            <a:r>
              <a:rPr lang="de-DE" dirty="0" err="1"/>
              <a:t>Dolmetscher:innen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Arbeitsbedingungen </a:t>
            </a:r>
            <a:r>
              <a:rPr lang="de-DE" dirty="0" err="1"/>
              <a:t>Schüler:innen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Zusammenarbeit </a:t>
            </a:r>
            <a:r>
              <a:rPr lang="de-DE" dirty="0" err="1"/>
              <a:t>Pädagog:innen</a:t>
            </a:r>
            <a:r>
              <a:rPr lang="de-DE" dirty="0"/>
              <a:t> und GSD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Austausch </a:t>
            </a:r>
            <a:r>
              <a:rPr lang="de-DE" dirty="0">
                <a:sym typeface="Wingdings" panose="05000000000000000000" pitchFamily="2" charset="2"/>
              </a:rPr>
              <a:t>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697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1C6D51-34A5-A79E-BDD5-D937FE44A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de-DE" dirty="0"/>
              <a:t>Die Dolmetscher:innen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2C0000BC-F717-D194-092D-77B4791A00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Hier einfügen </a:t>
            </a:r>
            <a:r>
              <a:rPr lang="de-DE" dirty="0">
                <a:sym typeface="Wingdings" panose="05000000000000000000" pitchFamily="2" charset="2"/>
              </a:rPr>
              <a:t>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198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14B646-8773-1080-68BA-E652AD5BD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	Der </a:t>
            </a:r>
            <a:r>
              <a:rPr lang="de-DE" dirty="0" err="1"/>
              <a:t>Dolmetschprozess</a:t>
            </a:r>
            <a:endParaRPr lang="de-DE" dirty="0"/>
          </a:p>
        </p:txBody>
      </p:sp>
      <p:pic>
        <p:nvPicPr>
          <p:cNvPr id="7" name="Inhaltsplatzhalter 6" descr="Ein Bild, das Text, Screenshot, Cartoon, Tinte enthält.&#10;&#10;Automatisch generierte Beschreibung">
            <a:extLst>
              <a:ext uri="{FF2B5EF4-FFF2-40B4-BE49-F238E27FC236}">
                <a16:creationId xmlns:a16="http://schemas.microsoft.com/office/drawing/2014/main" id="{089FE65D-DC07-C724-C682-D62DE9CC5B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284" y="1825625"/>
            <a:ext cx="6201431" cy="4351338"/>
          </a:xfr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1BD87BC5-EA5E-1292-C2FA-DF2998D0875A}"/>
              </a:ext>
            </a:extLst>
          </p:cNvPr>
          <p:cNvSpPr txBox="1"/>
          <p:nvPr/>
        </p:nvSpPr>
        <p:spPr>
          <a:xfrm>
            <a:off x="7218380" y="6262043"/>
            <a:ext cx="478368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/>
              <a:t>https://auslaninterpreterwa.com/blogs/understanding-daniel-giles-effort-model-for-interpreters/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612DC56-1B2D-54EA-2869-CA5218C8D0A2}"/>
              </a:ext>
            </a:extLst>
          </p:cNvPr>
          <p:cNvSpPr txBox="1"/>
          <p:nvPr/>
        </p:nvSpPr>
        <p:spPr>
          <a:xfrm>
            <a:off x="3959257" y="252402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33%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E4AB43F-E84E-E894-96B2-D396618AA3FF}"/>
              </a:ext>
            </a:extLst>
          </p:cNvPr>
          <p:cNvSpPr txBox="1"/>
          <p:nvPr/>
        </p:nvSpPr>
        <p:spPr>
          <a:xfrm>
            <a:off x="7495880" y="252402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33%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4416171-52B8-A3E2-4A39-5EC927E21E60}"/>
              </a:ext>
            </a:extLst>
          </p:cNvPr>
          <p:cNvSpPr txBox="1"/>
          <p:nvPr/>
        </p:nvSpPr>
        <p:spPr>
          <a:xfrm>
            <a:off x="5355995" y="504255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33%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260C585-F2EC-4BC2-87E3-987460E57E8E}"/>
              </a:ext>
            </a:extLst>
          </p:cNvPr>
          <p:cNvSpPr txBox="1"/>
          <p:nvPr/>
        </p:nvSpPr>
        <p:spPr>
          <a:xfrm>
            <a:off x="6326956" y="3607033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1%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263FA29-9234-E9AC-BEB9-AA21488C8652}"/>
              </a:ext>
            </a:extLst>
          </p:cNvPr>
          <p:cNvSpPr txBox="1"/>
          <p:nvPr/>
        </p:nvSpPr>
        <p:spPr>
          <a:xfrm>
            <a:off x="10833" y="6396335"/>
            <a:ext cx="1190605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Vgl. BÉLANGER, Danielle-Claude: Das Effort-Modell und seine Anwendung auf das Gebärdensprachdolmetschen (Teil I), DAS ZEICHEN 47 (1999), 102-109.</a:t>
            </a:r>
            <a:br>
              <a:rPr lang="de-DE" sz="800" dirty="0"/>
            </a:br>
            <a:r>
              <a:rPr lang="de-DE" sz="800" dirty="0"/>
              <a:t>       BÉLANGER, Danielle-Claude: Das Effort-Modell und seine Anwendung auf das Gebärdensprachdolmetschen (Teil II), DAS ZEICHEN 48 (1999), 280-290. </a:t>
            </a:r>
            <a:r>
              <a:rPr lang="de-DE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03234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1162BF-11D5-C0D2-227B-3B8C602D5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	Der </a:t>
            </a:r>
            <a:r>
              <a:rPr lang="de-DE" dirty="0" err="1"/>
              <a:t>Dolmetschprozess</a:t>
            </a:r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3D962A6-2766-2212-5CE3-F21522A9E7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82875"/>
              </p:ext>
            </p:extLst>
          </p:nvPr>
        </p:nvGraphicFramePr>
        <p:xfrm>
          <a:off x="386687" y="1570879"/>
          <a:ext cx="11095628" cy="5040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310854FD-2EEE-BE22-CF77-441FF4E0CFB7}"/>
              </a:ext>
            </a:extLst>
          </p:cNvPr>
          <p:cNvSpPr txBox="1"/>
          <p:nvPr/>
        </p:nvSpPr>
        <p:spPr>
          <a:xfrm>
            <a:off x="4701163" y="2769179"/>
            <a:ext cx="2789674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Simultanes Dolmetschen</a:t>
            </a:r>
          </a:p>
          <a:p>
            <a:pPr algn="ctr"/>
            <a:endParaRPr lang="de-DE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sz="1400" dirty="0"/>
              <a:t>verstehen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sz="1400" dirty="0"/>
              <a:t>anpassen an Kontext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sz="1400" dirty="0"/>
              <a:t>umgehen mit Störfaktoren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sz="1400" dirty="0"/>
              <a:t>ändern der Grammatik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sz="1400" dirty="0"/>
              <a:t>anpassen an Sprachkenntnisse</a:t>
            </a:r>
            <a:endParaRPr lang="de-DE" dirty="0"/>
          </a:p>
          <a:p>
            <a:pPr algn="just"/>
            <a:endParaRPr lang="de-DE" dirty="0"/>
          </a:p>
          <a:p>
            <a:pPr algn="just"/>
            <a:r>
              <a:rPr lang="de-DE" sz="1400" dirty="0">
                <a:sym typeface="Wingdings" panose="05000000000000000000" pitchFamily="2" charset="2"/>
              </a:rPr>
              <a:t> Währenddessen kontinuierlich</a:t>
            </a:r>
            <a:br>
              <a:rPr lang="de-DE" sz="1400" dirty="0">
                <a:sym typeface="Wingdings" panose="05000000000000000000" pitchFamily="2" charset="2"/>
              </a:rPr>
            </a:br>
            <a:r>
              <a:rPr lang="de-DE" sz="1400" dirty="0">
                <a:sym typeface="Wingdings" panose="05000000000000000000" pitchFamily="2" charset="2"/>
              </a:rPr>
              <a:t>      Neuaufnahme von Ausgangstext</a:t>
            </a:r>
            <a:endParaRPr lang="de-DE" sz="1400" dirty="0"/>
          </a:p>
        </p:txBody>
      </p:sp>
      <p:sp>
        <p:nvSpPr>
          <p:cNvPr id="12" name="Pfeil: nach rechts 11">
            <a:extLst>
              <a:ext uri="{FF2B5EF4-FFF2-40B4-BE49-F238E27FC236}">
                <a16:creationId xmlns:a16="http://schemas.microsoft.com/office/drawing/2014/main" id="{F13BE54E-B00F-2636-B2C2-A4E3A722C402}"/>
              </a:ext>
            </a:extLst>
          </p:cNvPr>
          <p:cNvSpPr/>
          <p:nvPr/>
        </p:nvSpPr>
        <p:spPr>
          <a:xfrm>
            <a:off x="709685" y="2579427"/>
            <a:ext cx="1965276" cy="600502"/>
          </a:xfrm>
          <a:prstGeom prst="rightArrow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Lautstärke</a:t>
            </a:r>
          </a:p>
        </p:txBody>
      </p:sp>
      <p:sp>
        <p:nvSpPr>
          <p:cNvPr id="13" name="Pfeil: nach rechts 12">
            <a:extLst>
              <a:ext uri="{FF2B5EF4-FFF2-40B4-BE49-F238E27FC236}">
                <a16:creationId xmlns:a16="http://schemas.microsoft.com/office/drawing/2014/main" id="{9D379D85-E45C-7CD7-512A-94B967B99360}"/>
              </a:ext>
            </a:extLst>
          </p:cNvPr>
          <p:cNvSpPr/>
          <p:nvPr/>
        </p:nvSpPr>
        <p:spPr>
          <a:xfrm>
            <a:off x="709685" y="3768417"/>
            <a:ext cx="1965276" cy="600502"/>
          </a:xfrm>
          <a:prstGeom prst="rightArrow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Raumklima</a:t>
            </a:r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9BD1375C-25AC-A3ED-8BEF-756BADAE3C8D}"/>
              </a:ext>
            </a:extLst>
          </p:cNvPr>
          <p:cNvSpPr/>
          <p:nvPr/>
        </p:nvSpPr>
        <p:spPr>
          <a:xfrm>
            <a:off x="709685" y="4900363"/>
            <a:ext cx="1965276" cy="600502"/>
          </a:xfrm>
          <a:prstGeom prst="rightArrow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Sprechtempo</a:t>
            </a:r>
          </a:p>
        </p:txBody>
      </p:sp>
      <p:sp>
        <p:nvSpPr>
          <p:cNvPr id="15" name="Pfeil: nach links 14">
            <a:extLst>
              <a:ext uri="{FF2B5EF4-FFF2-40B4-BE49-F238E27FC236}">
                <a16:creationId xmlns:a16="http://schemas.microsoft.com/office/drawing/2014/main" id="{430F986A-CC7F-4AA7-C548-B4E0D267E1D0}"/>
              </a:ext>
            </a:extLst>
          </p:cNvPr>
          <p:cNvSpPr/>
          <p:nvPr/>
        </p:nvSpPr>
        <p:spPr>
          <a:xfrm>
            <a:off x="9269106" y="2579427"/>
            <a:ext cx="1965276" cy="600502"/>
          </a:xfrm>
          <a:prstGeom prst="leftArrow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Sprecherwechsel</a:t>
            </a:r>
          </a:p>
        </p:txBody>
      </p:sp>
      <p:sp>
        <p:nvSpPr>
          <p:cNvPr id="16" name="Pfeil: nach links 15">
            <a:extLst>
              <a:ext uri="{FF2B5EF4-FFF2-40B4-BE49-F238E27FC236}">
                <a16:creationId xmlns:a16="http://schemas.microsoft.com/office/drawing/2014/main" id="{F95C62D5-01EB-CFC3-CC55-898075E37317}"/>
              </a:ext>
            </a:extLst>
          </p:cNvPr>
          <p:cNvSpPr/>
          <p:nvPr/>
        </p:nvSpPr>
        <p:spPr>
          <a:xfrm>
            <a:off x="9269106" y="3768417"/>
            <a:ext cx="1965276" cy="600502"/>
          </a:xfrm>
          <a:prstGeom prst="leftArrow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</a:rPr>
              <a:t>Hintergrundwissen</a:t>
            </a:r>
          </a:p>
        </p:txBody>
      </p:sp>
      <p:sp>
        <p:nvSpPr>
          <p:cNvPr id="17" name="Pfeil: nach links 16">
            <a:extLst>
              <a:ext uri="{FF2B5EF4-FFF2-40B4-BE49-F238E27FC236}">
                <a16:creationId xmlns:a16="http://schemas.microsoft.com/office/drawing/2014/main" id="{077EADFE-3A52-2047-CEDF-9393ED4B87C3}"/>
              </a:ext>
            </a:extLst>
          </p:cNvPr>
          <p:cNvSpPr/>
          <p:nvPr/>
        </p:nvSpPr>
        <p:spPr>
          <a:xfrm>
            <a:off x="9269106" y="4900363"/>
            <a:ext cx="1965276" cy="600502"/>
          </a:xfrm>
          <a:prstGeom prst="leftArrow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</a:rPr>
              <a:t>Informationsdichte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FA7012E-4705-289E-2FD9-3DC3E3F9CD51}"/>
              </a:ext>
            </a:extLst>
          </p:cNvPr>
          <p:cNvSpPr txBox="1"/>
          <p:nvPr/>
        </p:nvSpPr>
        <p:spPr>
          <a:xfrm>
            <a:off x="386687" y="6611428"/>
            <a:ext cx="94444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dirty="0" err="1"/>
              <a:t>vgl</a:t>
            </a:r>
            <a:r>
              <a:rPr lang="en-US" sz="800" dirty="0"/>
              <a:t>. </a:t>
            </a:r>
            <a:r>
              <a:rPr lang="en-US" sz="800" b="0" i="0" u="none" strike="noStrike" baseline="0" dirty="0"/>
              <a:t>DEAN, Robyn K./POLLARD, Robert Q.: Application of demand-control theory to sign language interpreting: implications for stress and interpreter training. In: Journal of deaf studies and deaf education 6 (2001), S. 1–14.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254235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10B61C-FE11-C335-BE31-856BB08D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3.	Arbeitsbedingungen </a:t>
            </a:r>
            <a:br>
              <a:rPr lang="de-DE" dirty="0"/>
            </a:br>
            <a:r>
              <a:rPr lang="de-DE" dirty="0"/>
              <a:t>	Dolmetscher:innen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C32BB1-C09A-062C-AC45-37030696A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dirty="0"/>
              <a:t>Positionierung und passendes Sitzmöbel</a:t>
            </a:r>
          </a:p>
          <a:p>
            <a:endParaRPr lang="de-DE" sz="2600" dirty="0"/>
          </a:p>
          <a:p>
            <a:r>
              <a:rPr lang="de-DE" sz="2600" dirty="0"/>
              <a:t>Lichtverhältnisse (Sonnen-, Raumlicht)</a:t>
            </a:r>
          </a:p>
          <a:p>
            <a:endParaRPr lang="de-DE" sz="2600" dirty="0"/>
          </a:p>
          <a:p>
            <a:r>
              <a:rPr lang="de-DE" sz="2600" dirty="0"/>
              <a:t>Visualisierung (Tafelbild, Tablet)</a:t>
            </a:r>
            <a:br>
              <a:rPr lang="de-DE" sz="2600" dirty="0"/>
            </a:br>
            <a:endParaRPr lang="de-DE" sz="2600" dirty="0"/>
          </a:p>
          <a:p>
            <a:r>
              <a:rPr lang="de-DE" sz="2600" dirty="0"/>
              <a:t>Gebärdennamen aller Beteiligten; Infos über Klassenzusammensetzung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140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10B61C-FE11-C335-BE31-856BB08D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3.	Arbeitsbedingungen </a:t>
            </a:r>
            <a:br>
              <a:rPr lang="de-DE" dirty="0"/>
            </a:br>
            <a:r>
              <a:rPr lang="de-DE" dirty="0"/>
              <a:t>	Dolmetscher:innen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C32BB1-C09A-062C-AC45-37030696A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sz="2400" dirty="0"/>
              <a:t>Störfaktoren, Geräuschkulisse, Gesprächssteuerung, -disziplin</a:t>
            </a:r>
            <a:br>
              <a:rPr lang="de-DE" sz="2400" dirty="0"/>
            </a:br>
            <a:endParaRPr lang="de-DE" sz="2400" dirty="0"/>
          </a:p>
          <a:p>
            <a:r>
              <a:rPr lang="de-DE" sz="2400" dirty="0"/>
              <a:t>Tonbeiträge zur Vorbereitung in Textform mitgeben / Videomaterial mit UT/DGS</a:t>
            </a:r>
          </a:p>
          <a:p>
            <a:endParaRPr lang="de-DE" sz="2400" dirty="0"/>
          </a:p>
          <a:p>
            <a:r>
              <a:rPr lang="de-DE" sz="2400" dirty="0"/>
              <a:t>Vorbereitungsmaterial notwendig (von Lehrenden und </a:t>
            </a:r>
            <a:r>
              <a:rPr lang="de-DE" sz="2400" dirty="0" err="1"/>
              <a:t>SuS</a:t>
            </a:r>
            <a:r>
              <a:rPr lang="de-DE" sz="2400" dirty="0"/>
              <a:t>)</a:t>
            </a:r>
          </a:p>
          <a:p>
            <a:endParaRPr lang="de-DE" sz="2400" dirty="0"/>
          </a:p>
          <a:p>
            <a:r>
              <a:rPr lang="de-DE" sz="2400" dirty="0"/>
              <a:t>Pausen (Raum?)</a:t>
            </a:r>
          </a:p>
          <a:p>
            <a:endParaRPr lang="de-DE" sz="2400" dirty="0"/>
          </a:p>
          <a:p>
            <a:r>
              <a:rPr lang="de-DE" sz="2400" dirty="0"/>
              <a:t>Austausch im Dolmetschteam</a:t>
            </a:r>
          </a:p>
        </p:txBody>
      </p:sp>
    </p:spTree>
    <p:extLst>
      <p:ext uri="{BB962C8B-B14F-4D97-AF65-F5344CB8AC3E}">
        <p14:creationId xmlns:p14="http://schemas.microsoft.com/office/powerpoint/2010/main" val="1573305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956AC-46B4-2B36-6856-E881E9D7A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	Arbeitsbedingungen </a:t>
            </a:r>
            <a:br>
              <a:rPr lang="de-DE" dirty="0"/>
            </a:br>
            <a:r>
              <a:rPr lang="de-DE" dirty="0"/>
              <a:t>	</a:t>
            </a:r>
            <a:r>
              <a:rPr lang="de-DE" dirty="0" err="1"/>
              <a:t>Schüler:innen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FFFBC3-0F12-3E63-B77E-770D23BF5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/>
          </a:bodyPr>
          <a:lstStyle/>
          <a:p>
            <a:r>
              <a:rPr lang="de-DE" dirty="0"/>
              <a:t>kein gleichzeitiges Abschreiben und Informationsaufnahme („Zuhören“ / Sehen) möglich</a:t>
            </a:r>
          </a:p>
          <a:p>
            <a:endParaRPr lang="de-DE" dirty="0"/>
          </a:p>
          <a:p>
            <a:r>
              <a:rPr lang="de-DE" dirty="0"/>
              <a:t>stille Arbeitsphasen für Sehpausen </a:t>
            </a:r>
            <a:br>
              <a:rPr lang="de-DE" dirty="0"/>
            </a:br>
            <a:r>
              <a:rPr lang="de-DE" sz="2000" dirty="0"/>
              <a:t>(auch Stille i.S.v. „keine / möglichst wenig Bewegung im Raum“)</a:t>
            </a:r>
            <a:endParaRPr lang="de-DE" dirty="0"/>
          </a:p>
          <a:p>
            <a:endParaRPr lang="de-DE" dirty="0"/>
          </a:p>
          <a:p>
            <a:r>
              <a:rPr lang="de-DE" dirty="0"/>
              <a:t>saubere Gebärdenausführung mit Mundbild in angemessenem Tempo </a:t>
            </a:r>
          </a:p>
          <a:p>
            <a:endParaRPr lang="de-DE" dirty="0"/>
          </a:p>
          <a:p>
            <a:r>
              <a:rPr lang="de-DE" dirty="0"/>
              <a:t>switchen zwischen Kommunikationsformen (LS, GS, </a:t>
            </a:r>
            <a:r>
              <a:rPr lang="de-DE" dirty="0" err="1"/>
              <a:t>LbG</a:t>
            </a:r>
            <a:r>
              <a:rPr lang="de-DE" dirty="0"/>
              <a:t>)</a:t>
            </a:r>
          </a:p>
          <a:p>
            <a:endParaRPr lang="de-DE" dirty="0"/>
          </a:p>
          <a:p>
            <a:r>
              <a:rPr lang="de-DE" dirty="0"/>
              <a:t>Zeit zum Verstehen geben</a:t>
            </a:r>
          </a:p>
        </p:txBody>
      </p:sp>
    </p:spTree>
    <p:extLst>
      <p:ext uri="{BB962C8B-B14F-4D97-AF65-F5344CB8AC3E}">
        <p14:creationId xmlns:p14="http://schemas.microsoft.com/office/powerpoint/2010/main" val="334792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956AC-46B4-2B36-6856-E881E9D7A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	Arbeitsbedingungen </a:t>
            </a:r>
            <a:br>
              <a:rPr lang="de-DE" dirty="0"/>
            </a:br>
            <a:r>
              <a:rPr lang="de-DE" dirty="0"/>
              <a:t>	</a:t>
            </a:r>
            <a:r>
              <a:rPr lang="de-DE" dirty="0" err="1"/>
              <a:t>Schüler:innen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FFFBC3-0F12-3E63-B77E-770D23BF5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dirty="0"/>
              <a:t>wichtige Informationen nicht nebenbei geben </a:t>
            </a:r>
            <a:br>
              <a:rPr lang="de-DE" dirty="0"/>
            </a:br>
            <a:r>
              <a:rPr lang="de-DE" sz="2000" dirty="0"/>
              <a:t>(z.B. Hausaufgaben in der Pause noch schnell ansagen)</a:t>
            </a:r>
          </a:p>
          <a:p>
            <a:endParaRPr lang="de-DE" dirty="0"/>
          </a:p>
          <a:p>
            <a:r>
              <a:rPr lang="de-DE" sz="2600" dirty="0"/>
              <a:t>technische Hilfsmittel  </a:t>
            </a:r>
            <a:br>
              <a:rPr lang="de-DE" dirty="0"/>
            </a:br>
            <a:r>
              <a:rPr lang="de-DE" sz="2000" dirty="0"/>
              <a:t>(Filme mit UT / DGS, Tablet, Online-Wörterbücher [Kestner, Sign2Mint,…])</a:t>
            </a:r>
          </a:p>
          <a:p>
            <a:endParaRPr lang="de-DE" dirty="0"/>
          </a:p>
          <a:p>
            <a:r>
              <a:rPr lang="de-DE" sz="2600" dirty="0"/>
              <a:t>Materialien für Vor- und Nachbereitung</a:t>
            </a:r>
          </a:p>
          <a:p>
            <a:endParaRPr lang="de-DE" sz="2600" dirty="0"/>
          </a:p>
          <a:p>
            <a:r>
              <a:rPr lang="de-DE" sz="2600" dirty="0"/>
              <a:t>blendfreie Lichtverhältnisse, eigene Entscheidung über Raumlicht</a:t>
            </a:r>
          </a:p>
        </p:txBody>
      </p:sp>
    </p:spTree>
    <p:extLst>
      <p:ext uri="{BB962C8B-B14F-4D97-AF65-F5344CB8AC3E}">
        <p14:creationId xmlns:p14="http://schemas.microsoft.com/office/powerpoint/2010/main" val="3216084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2-_Verbandspräsi_Vorlage" id="{35FB9831-921F-4722-BD0E-CD9352DBA637}" vid="{81FA9F13-E05A-4C13-B9AF-D0869E7BAD5E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2022_Verbandspräsi_Vorlage</Template>
  <TotalTime>0</TotalTime>
  <Words>1308</Words>
  <Application>Microsoft Office PowerPoint</Application>
  <PresentationFormat>Breitbild</PresentationFormat>
  <Paragraphs>156</Paragraphs>
  <Slides>14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</vt:lpstr>
      <vt:lpstr>Handreichung    Schule mit GSD</vt:lpstr>
      <vt:lpstr>Inhalt</vt:lpstr>
      <vt:lpstr>Die Dolmetscher:innen</vt:lpstr>
      <vt:lpstr>2. Der Dolmetschprozess</vt:lpstr>
      <vt:lpstr>2. Der Dolmetschprozess</vt:lpstr>
      <vt:lpstr>3. Arbeitsbedingungen   Dolmetscher:innen</vt:lpstr>
      <vt:lpstr>3. Arbeitsbedingungen   Dolmetscher:innen</vt:lpstr>
      <vt:lpstr>4. Arbeitsbedingungen   Schüler:innen</vt:lpstr>
      <vt:lpstr>4. Arbeitsbedingungen   Schüler:innen</vt:lpstr>
      <vt:lpstr>5. Zusammenarbeit   Pädagog:innen und GSD</vt:lpstr>
      <vt:lpstr>5. Zusammenarbeit   Pädagog:innen und GSD</vt:lpstr>
      <vt:lpstr>5. Zusammenarbeit   Pädagog:innen und GSD</vt:lpstr>
      <vt:lpstr>5. Zusammenarbeit   Pädagog:innen und GSD</vt:lpstr>
      <vt:lpstr>6. Austausch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Berufsverband der GebärdensprachdolmetscherInnen Sachsen e.V.</dc:title>
  <dc:creator>Theresa Rauch</dc:creator>
  <cp:lastModifiedBy>Theresa Rauch</cp:lastModifiedBy>
  <cp:revision>19</cp:revision>
  <dcterms:created xsi:type="dcterms:W3CDTF">2023-04-27T14:15:43Z</dcterms:created>
  <dcterms:modified xsi:type="dcterms:W3CDTF">2024-08-15T19:31:47Z</dcterms:modified>
</cp:coreProperties>
</file>